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9l2E-0hjf0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982F1-AD29-4380-A8C6-9AEF58CAF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25069" y="627821"/>
            <a:ext cx="9755187" cy="2766528"/>
          </a:xfrm>
        </p:spPr>
        <p:txBody>
          <a:bodyPr/>
          <a:lstStyle/>
          <a:p>
            <a:r>
              <a:rPr lang="nl-NL" dirty="0"/>
              <a:t>exploiteren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046">
            <a:off x="5689961" y="3217196"/>
            <a:ext cx="3126018" cy="694670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5535233B-448F-453A-B6CE-DB001B979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68618" y="3431679"/>
            <a:ext cx="9755187" cy="1102327"/>
          </a:xfrm>
        </p:spPr>
        <p:txBody>
          <a:bodyPr/>
          <a:lstStyle/>
          <a:p>
            <a:pPr algn="l"/>
            <a:r>
              <a:rPr lang="nl-NL" dirty="0"/>
              <a:t>Les </a:t>
            </a:r>
            <a:r>
              <a:rPr lang="nl-NL" dirty="0" smtClean="0"/>
              <a:t>1; exploitatie en btw</a:t>
            </a:r>
          </a:p>
          <a:p>
            <a:pPr algn="l"/>
            <a:r>
              <a:rPr lang="nl-NL" dirty="0"/>
              <a:t>Wikiwijsnr.; </a:t>
            </a:r>
            <a:r>
              <a:rPr lang="nl-NL" dirty="0">
                <a:solidFill>
                  <a:srgbClr val="FF0000"/>
                </a:solidFill>
              </a:rPr>
              <a:t>143905</a:t>
            </a:r>
            <a:endParaRPr lang="nl-NL" dirty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55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1EB83-9E28-4C0A-B5B4-5F473783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506984"/>
          </a:xfrm>
        </p:spPr>
        <p:txBody>
          <a:bodyPr/>
          <a:lstStyle/>
          <a:p>
            <a:r>
              <a:rPr lang="nl-NL" dirty="0"/>
              <a:t>Nu zelf aan de slag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D3B547-9475-42EE-BC03-60179E2F2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192785"/>
            <a:ext cx="10394707" cy="31890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Alles is te vinden onder wikiwijsnummer </a:t>
            </a:r>
            <a:r>
              <a:rPr lang="nl-NL" dirty="0" smtClean="0">
                <a:solidFill>
                  <a:schemeClr val="accent1"/>
                </a:solidFill>
              </a:rPr>
              <a:t>143905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Maken </a:t>
            </a:r>
            <a:r>
              <a:rPr lang="nl-NL"/>
              <a:t>de </a:t>
            </a:r>
            <a:r>
              <a:rPr lang="nl-NL" smtClean="0"/>
              <a:t>syllabi opgaven </a:t>
            </a:r>
            <a:r>
              <a:rPr lang="nl-NL" dirty="0"/>
              <a:t>te vinden onder het kopje </a:t>
            </a:r>
            <a:r>
              <a:rPr lang="nl-NL" dirty="0" smtClean="0"/>
              <a:t>Theorie.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dirty="0" smtClean="0"/>
              <a:t>Maken de opgaven 1 t/m </a:t>
            </a:r>
            <a:r>
              <a:rPr lang="nl-NL" dirty="0" smtClean="0"/>
              <a:t>7 (in de oude syllabus 7 = 9)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AA35C-3009-41C8-837D-5E51042E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1"/>
            <a:ext cx="9505764" cy="1027590"/>
          </a:xfrm>
        </p:spPr>
        <p:txBody>
          <a:bodyPr/>
          <a:lstStyle/>
          <a:p>
            <a:r>
              <a:rPr lang="nl-NL" dirty="0"/>
              <a:t>Doel van deze </a:t>
            </a:r>
            <a:r>
              <a:rPr lang="nl-NL" dirty="0" smtClean="0"/>
              <a:t>Lessenserie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5A466E-73B5-45C8-86F1-71C0F0631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828800"/>
            <a:ext cx="10394707" cy="3553081"/>
          </a:xfrm>
        </p:spPr>
        <p:txBody>
          <a:bodyPr/>
          <a:lstStyle/>
          <a:p>
            <a:r>
              <a:rPr lang="nl-NL" dirty="0"/>
              <a:t>Aan het eind van deze lessenserie kun je een exploitatiebegroting opstellen </a:t>
            </a:r>
            <a:r>
              <a:rPr lang="nl-NL" dirty="0" smtClean="0"/>
              <a:t>en deze lezen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0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9CB39-38E9-4370-8BFA-00C7AA51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036468"/>
          </a:xfrm>
        </p:spPr>
        <p:txBody>
          <a:bodyPr/>
          <a:lstStyle/>
          <a:p>
            <a:r>
              <a:rPr lang="nl-NL" dirty="0" smtClean="0"/>
              <a:t>Inhoud van deze lessenserie.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2E5CE-C6D0-42DB-A01A-8E64C810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22268"/>
            <a:ext cx="10394707" cy="38795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Herhaling exploitatiebegroting en berekening BTW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Prijsopbouw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Kostensoorten (twee lessen)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Financieren </a:t>
            </a:r>
            <a:r>
              <a:rPr lang="nl-NL" dirty="0"/>
              <a:t>van een onderneming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Financiële kengetallen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er verder ter sprake komt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F987-9A31-402C-8F26-85FB25F2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394707" cy="1065320"/>
          </a:xfrm>
        </p:spPr>
        <p:txBody>
          <a:bodyPr/>
          <a:lstStyle/>
          <a:p>
            <a:r>
              <a:rPr lang="nl-NL" dirty="0" smtClean="0"/>
              <a:t>Inhoud van </a:t>
            </a:r>
            <a:r>
              <a:rPr lang="nl-NL" dirty="0"/>
              <a:t>deze </a:t>
            </a:r>
            <a:r>
              <a:rPr lang="nl-NL" dirty="0" smtClean="0"/>
              <a:t>les.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A6F14D-0F30-4075-8F84-28787A987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180730"/>
            <a:ext cx="10394707" cy="420115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800" dirty="0"/>
              <a:t>Herhaling </a:t>
            </a:r>
            <a:r>
              <a:rPr lang="nl-NL" sz="4800" dirty="0" smtClean="0"/>
              <a:t>exploitatiebegroting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4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800" dirty="0" smtClean="0"/>
              <a:t>Hoe bereken je de BTW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4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800" dirty="0"/>
              <a:t>Maken de opgaven op wikiwijs </a:t>
            </a:r>
            <a:endParaRPr lang="nl-NL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039D3-8D66-4CF8-8321-AFF26345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9900"/>
            <a:ext cx="10394707" cy="914399"/>
          </a:xfrm>
        </p:spPr>
        <p:txBody>
          <a:bodyPr/>
          <a:lstStyle/>
          <a:p>
            <a:r>
              <a:rPr lang="nl-NL" dirty="0"/>
              <a:t>Onderdelen exploitatiebegroting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7928E8-8C20-4B5B-8B0B-C1AE0595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926454"/>
            <a:ext cx="10394707" cy="34554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/>
              <a:t>Hoe zag een exploitatierekening/begroting er ook al weer uit</a:t>
            </a:r>
            <a:r>
              <a:rPr lang="nl-NL" sz="4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>
                <a:hlinkClick r:id="rId2"/>
              </a:rPr>
              <a:t>Kort filmpje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3692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74468"/>
            <a:ext cx="10394707" cy="1449596"/>
          </a:xfrm>
        </p:spPr>
        <p:txBody>
          <a:bodyPr/>
          <a:lstStyle/>
          <a:p>
            <a:r>
              <a:rPr lang="nl-NL" dirty="0" smtClean="0"/>
              <a:t>Even nog herhalen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781850"/>
              </p:ext>
            </p:extLst>
          </p:nvPr>
        </p:nvGraphicFramePr>
        <p:xfrm>
          <a:off x="836023" y="1824063"/>
          <a:ext cx="8499566" cy="3540416"/>
        </p:xfrm>
        <a:graphic>
          <a:graphicData uri="http://schemas.openxmlformats.org/drawingml/2006/table">
            <a:tbl>
              <a:tblPr firstRow="1" firstCol="1" bandRow="1"/>
              <a:tblGrid>
                <a:gridCol w="2647406">
                  <a:extLst>
                    <a:ext uri="{9D8B030D-6E8A-4147-A177-3AD203B41FA5}">
                      <a16:colId xmlns:a16="http://schemas.microsoft.com/office/drawing/2014/main" val="2721041377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621323412"/>
                    </a:ext>
                  </a:extLst>
                </a:gridCol>
              </a:tblGrid>
              <a:tr h="29503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Exploitatiebegroting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34635"/>
                  </a:ext>
                </a:extLst>
              </a:tr>
              <a:tr h="59006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Netto-omzet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Inkoopwaarde van de omzet     -/-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15.000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  <a:endParaRPr lang="nl-NL" sz="12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65520"/>
                  </a:ext>
                </a:extLst>
              </a:tr>
              <a:tr h="295035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Brutowinst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5.000</a:t>
                      </a:r>
                      <a:endParaRPr lang="nl-NL" sz="12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211880"/>
                  </a:ext>
                </a:extLst>
              </a:tr>
              <a:tr h="147517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Exploitatiekosten: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Personeelskosten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Huisvestingskosten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Verkoopkosten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Overige kosten              </a:t>
                      </a:r>
                      <a:endParaRPr lang="nl-NL" sz="12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totaal exploitatie kosten -/-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nl-NL" sz="1200" dirty="0" smtClean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1200" baseline="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1.500</a:t>
                      </a:r>
                    </a:p>
                    <a:p>
                      <a:pPr marL="0" lvl="0" indent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1200" baseline="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1.000</a:t>
                      </a:r>
                    </a:p>
                    <a:p>
                      <a:pPr marL="0" lvl="0" indent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1200" baseline="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500</a:t>
                      </a:r>
                    </a:p>
                    <a:p>
                      <a:pPr marL="0" lvl="0" indent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120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600  </a:t>
                      </a:r>
                    </a:p>
                    <a:p>
                      <a:pPr marL="0" lvl="0" indent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nl-NL" sz="120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3.600</a:t>
                      </a:r>
                      <a:endParaRPr lang="nl-NL" sz="12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116824"/>
                  </a:ext>
                </a:extLst>
              </a:tr>
              <a:tr h="295035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Bedrijfsresultaat 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1.400</a:t>
                      </a:r>
                      <a:endParaRPr lang="nl-NL" sz="12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73755"/>
                  </a:ext>
                </a:extLst>
              </a:tr>
              <a:tr h="29503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Incidentele baten/lasten   </a:t>
                      </a:r>
                      <a:r>
                        <a:rPr lang="nl-NL" sz="12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600 (kan verkoop vaste activa boven de boekwaarde zijn)</a:t>
                      </a:r>
                      <a:endParaRPr lang="nl-NL" sz="12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156727"/>
                  </a:ext>
                </a:extLst>
              </a:tr>
              <a:tr h="295035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Nettowinst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2.000</a:t>
                      </a:r>
                      <a:endParaRPr lang="nl-NL" sz="12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74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9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7C427-1AFB-4D13-B5CB-23110C41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7655"/>
            <a:ext cx="10394707" cy="1879192"/>
          </a:xfrm>
        </p:spPr>
        <p:txBody>
          <a:bodyPr/>
          <a:lstStyle/>
          <a:p>
            <a:r>
              <a:rPr lang="nl-NL" dirty="0"/>
              <a:t>Hoe bereken je de BTW?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33F4A7-2E70-41AC-8C3D-41A1D1FC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512381"/>
            <a:ext cx="10394707" cy="25698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 smtClean="0"/>
              <a:t>Hoe en wanneer bereken </a:t>
            </a:r>
            <a:r>
              <a:rPr lang="nl-NL" sz="2500" dirty="0"/>
              <a:t>je de </a:t>
            </a:r>
            <a:r>
              <a:rPr lang="nl-NL" sz="2500" dirty="0" smtClean="0"/>
              <a:t>BTW als het bedrag inclusief BTW is?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500" dirty="0" smtClean="0"/>
              <a:t>Te vorderen of te betalen?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 smtClean="0"/>
              <a:t>Hoe en wanneer bereken je de btw bij een exclusief bedrag?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500" dirty="0"/>
              <a:t>Te vorderen of te betalen?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658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96926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Btw uit de consumentenprijs halen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1" y="1655065"/>
            <a:ext cx="10394707" cy="37268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Consumentenprijs € 701,80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Btw 21%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Berekening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701,80/121 =5,8 </a:t>
            </a:r>
            <a:r>
              <a:rPr lang="nl-NL" sz="1400" dirty="0" smtClean="0"/>
              <a:t>(deze uitkomst niet afronden)</a:t>
            </a:r>
            <a:r>
              <a:rPr lang="nl-NL" sz="2000" dirty="0" smtClean="0"/>
              <a:t>	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5,8*100=€ 580 is de netto omzet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5,8*21= € 121,80 is te betalen of te vorderen btw????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Te betalen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491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96926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Btw uit de consumentenprijs halen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1" y="1655065"/>
            <a:ext cx="10394707" cy="37268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Consumentenprijs € 172,22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Btw 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Berekening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172,22/109 =</a:t>
            </a:r>
            <a:r>
              <a:rPr lang="nl-NL" sz="2000" dirty="0"/>
              <a:t>1,58 </a:t>
            </a:r>
            <a:r>
              <a:rPr lang="nl-NL" sz="1400" dirty="0"/>
              <a:t>(deze uitkomst niet afronden)</a:t>
            </a:r>
            <a:endParaRPr lang="nl-NL" sz="1400" dirty="0" smtClean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1,58*100=€ 158 is de netto omzet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1,58*9= € 14,22 is te betalen of te vorderen btw????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Te betalen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007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127</TotalTime>
  <Words>291</Words>
  <Application>Microsoft Office PowerPoint</Application>
  <PresentationFormat>Breedbeeld</PresentationFormat>
  <Paragraphs>74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Impact</vt:lpstr>
      <vt:lpstr>Times New Roman</vt:lpstr>
      <vt:lpstr>Belangrijke gebeurtenis</vt:lpstr>
      <vt:lpstr>exploiteren</vt:lpstr>
      <vt:lpstr>Doel van deze Lessenserie</vt:lpstr>
      <vt:lpstr>Inhoud van deze lessenserie.</vt:lpstr>
      <vt:lpstr>Inhoud van deze les.</vt:lpstr>
      <vt:lpstr>Onderdelen exploitatiebegroting</vt:lpstr>
      <vt:lpstr>Even nog herhalen</vt:lpstr>
      <vt:lpstr>Hoe bereken je de BTW?</vt:lpstr>
      <vt:lpstr>Btw uit de consumentenprijs halen </vt:lpstr>
      <vt:lpstr>Btw uit de consumentenprijs halen </vt:lpstr>
      <vt:lpstr>Nu zelf aan de 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exploiteren</dc:title>
  <dc:creator>José Kamphuis</dc:creator>
  <cp:lastModifiedBy>Géraar de Jong</cp:lastModifiedBy>
  <cp:revision>23</cp:revision>
  <dcterms:created xsi:type="dcterms:W3CDTF">2018-01-10T14:02:20Z</dcterms:created>
  <dcterms:modified xsi:type="dcterms:W3CDTF">2019-05-28T13:33:13Z</dcterms:modified>
</cp:coreProperties>
</file>